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0" r:id="rId2"/>
    <p:sldId id="323" r:id="rId3"/>
    <p:sldId id="322" r:id="rId4"/>
    <p:sldId id="263" r:id="rId5"/>
    <p:sldId id="341" r:id="rId6"/>
    <p:sldId id="335" r:id="rId7"/>
    <p:sldId id="356" r:id="rId8"/>
    <p:sldId id="342" r:id="rId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FAAD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4660"/>
  </p:normalViewPr>
  <p:slideViewPr>
    <p:cSldViewPr snapToGrid="0">
      <p:cViewPr varScale="1">
        <p:scale>
          <a:sx n="83" d="100"/>
          <a:sy n="83" d="100"/>
        </p:scale>
        <p:origin x="52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93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66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66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4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65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0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10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2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0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52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66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FE713E36-6309-4BE0-9325-E3E84D96FB7D}"/>
              </a:ext>
            </a:extLst>
          </p:cNvPr>
          <p:cNvSpPr txBox="1"/>
          <p:nvPr/>
        </p:nvSpPr>
        <p:spPr>
          <a:xfrm>
            <a:off x="2094443" y="2626289"/>
            <a:ext cx="8003113" cy="1183017"/>
          </a:xfrm>
          <a:prstGeom prst="rect">
            <a:avLst/>
          </a:prstGeom>
          <a:noFill/>
        </p:spPr>
        <p:txBody>
          <a:bodyPr wrap="square" lIns="74295" tIns="37148" rIns="74295" bIns="37148" anchor="t">
            <a:spAutoFit/>
          </a:bodyPr>
          <a:lstStyle/>
          <a:p>
            <a:pPr algn="ctr" defTabSz="742950">
              <a:defRPr/>
            </a:pPr>
            <a:r>
              <a:rPr lang="en-US" sz="7200" b="1" dirty="0">
                <a:solidFill>
                  <a:prstClr val="black"/>
                </a:solidFill>
                <a:latin typeface="Univers Condensed Light"/>
              </a:rPr>
              <a:t>Minister’s Update</a:t>
            </a:r>
            <a:endParaRPr lang="en-GB" sz="7200" dirty="0">
              <a:solidFill>
                <a:prstClr val="black"/>
              </a:solidFill>
              <a:latin typeface="Univers Condensed Light"/>
            </a:endParaRPr>
          </a:p>
        </p:txBody>
      </p:sp>
      <p:pic>
        <p:nvPicPr>
          <p:cNvPr id="35" name="Picture 34" descr="Logo&#10;&#10;Description automatically generated with low confidence">
            <a:extLst>
              <a:ext uri="{FF2B5EF4-FFF2-40B4-BE49-F238E27FC236}">
                <a16:creationId xmlns:a16="http://schemas.microsoft.com/office/drawing/2014/main" id="{F4DE3492-1653-4B95-ADD7-CA8BBC08C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955" y="190753"/>
            <a:ext cx="4071393" cy="147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73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FE713E36-6309-4BE0-9325-E3E84D96FB7D}"/>
              </a:ext>
            </a:extLst>
          </p:cNvPr>
          <p:cNvSpPr txBox="1"/>
          <p:nvPr/>
        </p:nvSpPr>
        <p:spPr>
          <a:xfrm>
            <a:off x="1287126" y="361204"/>
            <a:ext cx="8003113" cy="998351"/>
          </a:xfrm>
          <a:prstGeom prst="rect">
            <a:avLst/>
          </a:prstGeom>
          <a:noFill/>
        </p:spPr>
        <p:txBody>
          <a:bodyPr wrap="square" lIns="74295" tIns="37148" rIns="74295" bIns="37148" anchor="t">
            <a:spAutoFit/>
          </a:bodyPr>
          <a:lstStyle/>
          <a:p>
            <a:pPr defTabSz="742950">
              <a:defRPr/>
            </a:pPr>
            <a:r>
              <a:rPr lang="en-US" sz="6000" b="1" dirty="0">
                <a:solidFill>
                  <a:prstClr val="black"/>
                </a:solidFill>
                <a:latin typeface="Univers Condensed Light"/>
              </a:rPr>
              <a:t>Our Vision: </a:t>
            </a:r>
            <a:endParaRPr lang="en-GB" sz="6000" dirty="0">
              <a:solidFill>
                <a:prstClr val="black"/>
              </a:solidFill>
              <a:latin typeface="Univers Condensed Ligh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4E2FC0-57BF-4A85-9C9B-96292C303332}"/>
              </a:ext>
            </a:extLst>
          </p:cNvPr>
          <p:cNvSpPr txBox="1"/>
          <p:nvPr/>
        </p:nvSpPr>
        <p:spPr>
          <a:xfrm>
            <a:off x="1058780" y="2104426"/>
            <a:ext cx="1019074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prstClr val="black"/>
                </a:solidFill>
                <a:latin typeface="Univers Condensed Light"/>
              </a:rPr>
              <a:t>Bentley Baptist Church exists to </a:t>
            </a:r>
          </a:p>
          <a:p>
            <a:pPr algn="ctr"/>
            <a:endParaRPr lang="en-US" sz="2800" b="1" dirty="0">
              <a:solidFill>
                <a:prstClr val="black"/>
              </a:solidFill>
              <a:latin typeface="Univers Condensed Light"/>
            </a:endParaRPr>
          </a:p>
          <a:p>
            <a:pPr algn="ctr"/>
            <a:r>
              <a:rPr lang="en-US" sz="6600" b="1" dirty="0">
                <a:solidFill>
                  <a:prstClr val="black"/>
                </a:solidFill>
                <a:latin typeface="Univers Condensed Light"/>
              </a:rPr>
              <a:t>‘Make Disciples Who Make Disciples’</a:t>
            </a:r>
            <a:endParaRPr lang="en-GB" sz="6600" dirty="0"/>
          </a:p>
        </p:txBody>
      </p:sp>
      <p:pic>
        <p:nvPicPr>
          <p:cNvPr id="35" name="Picture 34" descr="Logo&#10;&#10;Description automatically generated with low confidence">
            <a:extLst>
              <a:ext uri="{FF2B5EF4-FFF2-40B4-BE49-F238E27FC236}">
                <a16:creationId xmlns:a16="http://schemas.microsoft.com/office/drawing/2014/main" id="{F4DE3492-1653-4B95-ADD7-CA8BBC08C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955" y="190753"/>
            <a:ext cx="4071393" cy="147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5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B2061A9-8F94-8007-062B-A4D78879C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051" y="1617826"/>
            <a:ext cx="9917949" cy="5251427"/>
          </a:xfrm>
          <a:prstGeom prst="rect">
            <a:avLst/>
          </a:prstGeom>
        </p:spPr>
      </p:pic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0652ABFF-EAAA-4828-85BA-FDC7DE3C8C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955" y="190753"/>
            <a:ext cx="4071393" cy="147587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E713E36-6309-4BE0-9325-E3E84D96FB7D}"/>
              </a:ext>
            </a:extLst>
          </p:cNvPr>
          <p:cNvSpPr txBox="1"/>
          <p:nvPr/>
        </p:nvSpPr>
        <p:spPr>
          <a:xfrm>
            <a:off x="485315" y="69103"/>
            <a:ext cx="8003113" cy="1737015"/>
          </a:xfrm>
          <a:prstGeom prst="rect">
            <a:avLst/>
          </a:prstGeom>
          <a:noFill/>
        </p:spPr>
        <p:txBody>
          <a:bodyPr wrap="square" lIns="74295" tIns="37148" rIns="74295" bIns="37148" anchor="t">
            <a:spAutoFit/>
          </a:bodyPr>
          <a:lstStyle/>
          <a:p>
            <a:pPr defTabSz="742950">
              <a:defRPr/>
            </a:pPr>
            <a:r>
              <a:rPr lang="en-US" sz="6000" b="1" dirty="0">
                <a:solidFill>
                  <a:prstClr val="black"/>
                </a:solidFill>
                <a:latin typeface="Univers Condensed Light"/>
              </a:rPr>
              <a:t>Our Strategy: </a:t>
            </a:r>
          </a:p>
          <a:p>
            <a:pPr defTabSz="742950">
              <a:defRPr/>
            </a:pPr>
            <a:r>
              <a:rPr lang="en-US" sz="4800" b="1" dirty="0">
                <a:solidFill>
                  <a:prstClr val="black"/>
                </a:solidFill>
                <a:latin typeface="Univers Condensed Light"/>
              </a:rPr>
              <a:t>A Discipleship Journey</a:t>
            </a:r>
            <a:endParaRPr lang="en-GB" sz="4800" dirty="0">
              <a:solidFill>
                <a:prstClr val="black"/>
              </a:solidFill>
              <a:latin typeface="Univers Condensed Light"/>
            </a:endParaRPr>
          </a:p>
        </p:txBody>
      </p:sp>
      <p:pic>
        <p:nvPicPr>
          <p:cNvPr id="2" name="Graphic 2" descr="Woman with solid fill">
            <a:extLst>
              <a:ext uri="{FF2B5EF4-FFF2-40B4-BE49-F238E27FC236}">
                <a16:creationId xmlns:a16="http://schemas.microsoft.com/office/drawing/2014/main" id="{86DE83F9-8400-4329-8B25-D08CA4BE6D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1213" y="2439486"/>
            <a:ext cx="1382374" cy="1372224"/>
          </a:xfrm>
          <a:prstGeom prst="rect">
            <a:avLst/>
          </a:prstGeom>
        </p:spPr>
      </p:pic>
      <p:pic>
        <p:nvPicPr>
          <p:cNvPr id="3" name="Graphic 5" descr="Man with solid fill">
            <a:extLst>
              <a:ext uri="{FF2B5EF4-FFF2-40B4-BE49-F238E27FC236}">
                <a16:creationId xmlns:a16="http://schemas.microsoft.com/office/drawing/2014/main" id="{F9834571-8547-4E89-8E87-E12550067A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47" y="2453555"/>
            <a:ext cx="1372224" cy="13722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F68E9A-AE49-4DF8-BFEC-C4EEB35218E5}"/>
              </a:ext>
            </a:extLst>
          </p:cNvPr>
          <p:cNvSpPr txBox="1"/>
          <p:nvPr/>
        </p:nvSpPr>
        <p:spPr>
          <a:xfrm>
            <a:off x="-73019" y="3949236"/>
            <a:ext cx="2251838" cy="11253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4295" tIns="37148" rIns="74295" bIns="37148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742950">
              <a:defRPr/>
            </a:pPr>
            <a:r>
              <a:rPr lang="en-US" sz="2275" b="1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cs typeface="Calibri"/>
              </a:rPr>
              <a:t>Person who doesn't know Jesus</a:t>
            </a:r>
            <a:endParaRPr lang="en-US" sz="2275" dirty="0">
              <a:solidFill>
                <a:prstClr val="black">
                  <a:lumMod val="95000"/>
                  <a:lumOff val="5000"/>
                </a:prstClr>
              </a:solidFill>
              <a:latin typeface="Univers Condensed Ligh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77D95D8-A5B3-483C-B1FB-0F7CB799610F}"/>
              </a:ext>
            </a:extLst>
          </p:cNvPr>
          <p:cNvCxnSpPr>
            <a:cxnSpLocks/>
          </p:cNvCxnSpPr>
          <p:nvPr/>
        </p:nvCxnSpPr>
        <p:spPr>
          <a:xfrm>
            <a:off x="1848421" y="3125598"/>
            <a:ext cx="54044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10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151311F-D771-495C-9AED-E1AF816334AA}"/>
              </a:ext>
            </a:extLst>
          </p:cNvPr>
          <p:cNvGrpSpPr/>
          <p:nvPr/>
        </p:nvGrpSpPr>
        <p:grpSpPr>
          <a:xfrm>
            <a:off x="5078896" y="164608"/>
            <a:ext cx="6888626" cy="6528784"/>
            <a:chOff x="5783334" y="1806981"/>
            <a:chExt cx="4981552" cy="472133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CCF63B6A-BCE4-4FFE-9F88-34ACA31C1C59}"/>
                </a:ext>
              </a:extLst>
            </p:cNvPr>
            <p:cNvSpPr/>
            <p:nvPr/>
          </p:nvSpPr>
          <p:spPr>
            <a:xfrm>
              <a:off x="7106055" y="3165696"/>
              <a:ext cx="2003898" cy="200389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442E968-FA30-4D26-91C0-9CAF8E0195F2}"/>
                </a:ext>
              </a:extLst>
            </p:cNvPr>
            <p:cNvSpPr/>
            <p:nvPr/>
          </p:nvSpPr>
          <p:spPr>
            <a:xfrm>
              <a:off x="5783334" y="2401967"/>
              <a:ext cx="944349" cy="94434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A905675-7353-4F6C-A1B0-AB5D299BE205}"/>
                </a:ext>
              </a:extLst>
            </p:cNvPr>
            <p:cNvSpPr/>
            <p:nvPr/>
          </p:nvSpPr>
          <p:spPr>
            <a:xfrm>
              <a:off x="8876188" y="5583962"/>
              <a:ext cx="944349" cy="94434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AE0258-B9ED-474F-8B95-FB0F11BD6890}"/>
                </a:ext>
              </a:extLst>
            </p:cNvPr>
            <p:cNvSpPr/>
            <p:nvPr/>
          </p:nvSpPr>
          <p:spPr>
            <a:xfrm>
              <a:off x="5879611" y="4778147"/>
              <a:ext cx="944349" cy="94434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F172A91-4553-49B9-879F-11F232388D30}"/>
                </a:ext>
              </a:extLst>
            </p:cNvPr>
            <p:cNvSpPr/>
            <p:nvPr/>
          </p:nvSpPr>
          <p:spPr>
            <a:xfrm>
              <a:off x="9820537" y="3846473"/>
              <a:ext cx="944349" cy="94434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C2C0067-95D2-4081-BB5F-127F56C8FC96}"/>
                </a:ext>
              </a:extLst>
            </p:cNvPr>
            <p:cNvSpPr/>
            <p:nvPr/>
          </p:nvSpPr>
          <p:spPr>
            <a:xfrm>
              <a:off x="8991225" y="1806981"/>
              <a:ext cx="944349" cy="94434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8FB11E3-45BF-46B4-B435-0DEA018960A4}"/>
                </a:ext>
              </a:extLst>
            </p:cNvPr>
            <p:cNvSpPr/>
            <p:nvPr/>
          </p:nvSpPr>
          <p:spPr>
            <a:xfrm rot="3405433">
              <a:off x="7078734" y="4074249"/>
              <a:ext cx="201034" cy="136182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6C7B90-8C75-45A1-B8CA-93229F5020C0}"/>
                </a:ext>
              </a:extLst>
            </p:cNvPr>
            <p:cNvSpPr/>
            <p:nvPr/>
          </p:nvSpPr>
          <p:spPr>
            <a:xfrm rot="2022254">
              <a:off x="8926346" y="2246188"/>
              <a:ext cx="201034" cy="136182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C41E564-5F25-4BA8-A5B5-C30B6C317224}"/>
                </a:ext>
              </a:extLst>
            </p:cNvPr>
            <p:cNvSpPr/>
            <p:nvPr/>
          </p:nvSpPr>
          <p:spPr>
            <a:xfrm rot="18460657">
              <a:off x="6818363" y="2635859"/>
              <a:ext cx="201034" cy="136182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685B88D-9913-4E85-8707-A8D81ACF1B75}"/>
                </a:ext>
              </a:extLst>
            </p:cNvPr>
            <p:cNvSpPr/>
            <p:nvPr/>
          </p:nvSpPr>
          <p:spPr>
            <a:xfrm rot="5621051">
              <a:off x="9560827" y="3600937"/>
              <a:ext cx="201034" cy="136182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E0E4C9E-8D81-410A-88F8-D72D8C26E4F2}"/>
                </a:ext>
              </a:extLst>
            </p:cNvPr>
            <p:cNvSpPr/>
            <p:nvPr/>
          </p:nvSpPr>
          <p:spPr>
            <a:xfrm rot="19811125">
              <a:off x="8733176" y="4640721"/>
              <a:ext cx="201034" cy="136182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A8FAD92-AFE8-4FF2-9B98-8CD9D54DC174}"/>
              </a:ext>
            </a:extLst>
          </p:cNvPr>
          <p:cNvSpPr txBox="1"/>
          <p:nvPr/>
        </p:nvSpPr>
        <p:spPr>
          <a:xfrm>
            <a:off x="11992" y="2326006"/>
            <a:ext cx="5532969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42950"/>
            <a:r>
              <a:rPr lang="en-US" sz="5400" b="1" dirty="0">
                <a:solidFill>
                  <a:prstClr val="black"/>
                </a:solidFill>
                <a:latin typeface="Calibri" panose="020F0502020204030204"/>
              </a:rPr>
              <a:t>A healthy hub with Spiritual outposts</a:t>
            </a:r>
          </a:p>
          <a:p>
            <a:pPr algn="ctr" defTabSz="742950"/>
            <a:endParaRPr lang="en-US" sz="5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0CE4FA-5D6D-409C-AAB6-7C5CDF65089D}"/>
              </a:ext>
            </a:extLst>
          </p:cNvPr>
          <p:cNvSpPr txBox="1"/>
          <p:nvPr/>
        </p:nvSpPr>
        <p:spPr>
          <a:xfrm>
            <a:off x="7168431" y="2732568"/>
            <a:ext cx="2245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Healthy Hub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A022C0-26BC-43B7-85B3-0A77178DDD8E}"/>
              </a:ext>
            </a:extLst>
          </p:cNvPr>
          <p:cNvSpPr txBox="1"/>
          <p:nvPr/>
        </p:nvSpPr>
        <p:spPr>
          <a:xfrm>
            <a:off x="4599347" y="1345007"/>
            <a:ext cx="2245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Outpost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3BD1C3-B1BA-4F76-9735-3F382DBCF234}"/>
              </a:ext>
            </a:extLst>
          </p:cNvPr>
          <p:cNvSpPr txBox="1"/>
          <p:nvPr/>
        </p:nvSpPr>
        <p:spPr>
          <a:xfrm>
            <a:off x="9053681" y="513185"/>
            <a:ext cx="2245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Outpost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2629D83-0AD2-443A-8A29-C5703094AB79}"/>
              </a:ext>
            </a:extLst>
          </p:cNvPr>
          <p:cNvSpPr txBox="1"/>
          <p:nvPr/>
        </p:nvSpPr>
        <p:spPr>
          <a:xfrm>
            <a:off x="4764115" y="4643923"/>
            <a:ext cx="2245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Outpost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46C245-055F-499D-8182-0FC3B2D19B97}"/>
              </a:ext>
            </a:extLst>
          </p:cNvPr>
          <p:cNvSpPr txBox="1"/>
          <p:nvPr/>
        </p:nvSpPr>
        <p:spPr>
          <a:xfrm>
            <a:off x="8886169" y="5778846"/>
            <a:ext cx="2245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Outpost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99A6AD2-5910-4D25-A8F5-C2A599703197}"/>
              </a:ext>
            </a:extLst>
          </p:cNvPr>
          <p:cNvSpPr txBox="1"/>
          <p:nvPr/>
        </p:nvSpPr>
        <p:spPr>
          <a:xfrm>
            <a:off x="10202259" y="3387707"/>
            <a:ext cx="2245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Outpost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836B26-F24A-037B-E94A-B021DBDCB80E}"/>
              </a:ext>
            </a:extLst>
          </p:cNvPr>
          <p:cNvSpPr txBox="1"/>
          <p:nvPr/>
        </p:nvSpPr>
        <p:spPr>
          <a:xfrm>
            <a:off x="266190" y="175474"/>
            <a:ext cx="62517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Condensed Light"/>
                <a:ea typeface="+mn-ea"/>
                <a:cs typeface="+mn-cs"/>
              </a:rPr>
              <a:t>Our Shape: </a:t>
            </a:r>
          </a:p>
        </p:txBody>
      </p:sp>
    </p:spTree>
    <p:extLst>
      <p:ext uri="{BB962C8B-B14F-4D97-AF65-F5344CB8AC3E}">
        <p14:creationId xmlns:p14="http://schemas.microsoft.com/office/powerpoint/2010/main" val="2996174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6A8FAD92-AFE8-4FF2-9B98-8CD9D54DC174}"/>
              </a:ext>
            </a:extLst>
          </p:cNvPr>
          <p:cNvSpPr txBox="1"/>
          <p:nvPr/>
        </p:nvSpPr>
        <p:spPr>
          <a:xfrm>
            <a:off x="268353" y="1620330"/>
            <a:ext cx="11976652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prstClr val="black"/>
                </a:solidFill>
                <a:latin typeface="Calibri" panose="020F0502020204030204"/>
              </a:rPr>
              <a:t>Life Groups</a:t>
            </a: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prstClr val="black"/>
                </a:solidFill>
                <a:latin typeface="Calibri" panose="020F0502020204030204"/>
              </a:rPr>
              <a:t>Renew 127 (inc. Bereavement course)</a:t>
            </a: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prstClr val="black"/>
                </a:solidFill>
                <a:latin typeface="Calibri" panose="020F0502020204030204"/>
              </a:rPr>
              <a:t>Partnership with YFC</a:t>
            </a: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prstClr val="black"/>
                </a:solidFill>
                <a:latin typeface="Calibri" panose="020F0502020204030204"/>
              </a:rPr>
              <a:t>Open the Book</a:t>
            </a: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endParaRPr lang="en-US" sz="5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836B26-F24A-037B-E94A-B021DBDCB80E}"/>
              </a:ext>
            </a:extLst>
          </p:cNvPr>
          <p:cNvSpPr txBox="1"/>
          <p:nvPr/>
        </p:nvSpPr>
        <p:spPr>
          <a:xfrm>
            <a:off x="266189" y="175474"/>
            <a:ext cx="112433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Condensed Light"/>
                <a:ea typeface="+mn-ea"/>
                <a:cs typeface="+mn-cs"/>
              </a:rPr>
              <a:t>Our Spiritual Outposts</a:t>
            </a:r>
          </a:p>
        </p:txBody>
      </p:sp>
    </p:spTree>
    <p:extLst>
      <p:ext uri="{BB962C8B-B14F-4D97-AF65-F5344CB8AC3E}">
        <p14:creationId xmlns:p14="http://schemas.microsoft.com/office/powerpoint/2010/main" val="392414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52629D83-0AD2-443A-8A29-C5703094AB79}"/>
              </a:ext>
            </a:extLst>
          </p:cNvPr>
          <p:cNvSpPr txBox="1"/>
          <p:nvPr/>
        </p:nvSpPr>
        <p:spPr>
          <a:xfrm>
            <a:off x="4764115" y="4643923"/>
            <a:ext cx="2245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Outpost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8FAD92-AFE8-4FF2-9B98-8CD9D54DC174}"/>
              </a:ext>
            </a:extLst>
          </p:cNvPr>
          <p:cNvSpPr txBox="1"/>
          <p:nvPr/>
        </p:nvSpPr>
        <p:spPr>
          <a:xfrm>
            <a:off x="57150" y="2477976"/>
            <a:ext cx="12066270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685800" defTabSz="742950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prstClr val="black"/>
                </a:solidFill>
              </a:rPr>
              <a:t>High-standard Sunday ministry.</a:t>
            </a:r>
          </a:p>
          <a:p>
            <a:pPr marL="685800" indent="-685800" defTabSz="742950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prstClr val="black"/>
                </a:solidFill>
              </a:rPr>
              <a:t>YFC intern – increased experience and capacity. Mentoring and youth Life Group.</a:t>
            </a:r>
          </a:p>
          <a:p>
            <a:pPr marL="685800" indent="-685800" defTabSz="742950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prstClr val="black"/>
                </a:solidFill>
                <a:latin typeface="Calibri" panose="020F0502020204030204"/>
              </a:rPr>
              <a:t>Connect events at Halloween and Christmas.</a:t>
            </a:r>
          </a:p>
          <a:p>
            <a:pPr marL="685800" indent="-685800" defTabSz="742950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prstClr val="black"/>
                </a:solidFill>
                <a:latin typeface="Calibri" panose="020F0502020204030204"/>
              </a:rPr>
              <a:t>Starting a new mid-week group for 6-11’s by 2023…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06AE15F-A9A8-9C2B-1E80-D42D114A731D}"/>
              </a:ext>
            </a:extLst>
          </p:cNvPr>
          <p:cNvGrpSpPr/>
          <p:nvPr/>
        </p:nvGrpSpPr>
        <p:grpSpPr>
          <a:xfrm>
            <a:off x="5620611" y="108289"/>
            <a:ext cx="6450572" cy="2425975"/>
            <a:chOff x="-688749" y="108289"/>
            <a:chExt cx="6450572" cy="242597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56011D8-5615-6F22-2E95-E02F182C3408}"/>
                </a:ext>
              </a:extLst>
            </p:cNvPr>
            <p:cNvGrpSpPr/>
            <p:nvPr/>
          </p:nvGrpSpPr>
          <p:grpSpPr>
            <a:xfrm>
              <a:off x="-688749" y="108289"/>
              <a:ext cx="6450572" cy="2412694"/>
              <a:chOff x="4599347" y="1112704"/>
              <a:chExt cx="6450572" cy="2412694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3A022C0-26BC-43B7-85B3-0A77178DDD8E}"/>
                  </a:ext>
                </a:extLst>
              </p:cNvPr>
              <p:cNvSpPr txBox="1"/>
              <p:nvPr/>
            </p:nvSpPr>
            <p:spPr>
              <a:xfrm>
                <a:off x="4599347" y="1345007"/>
                <a:ext cx="22450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Outpost</a:t>
                </a:r>
                <a:endPara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AD1C763-6CEA-B61D-585E-54D614585FBF}"/>
                  </a:ext>
                </a:extLst>
              </p:cNvPr>
              <p:cNvSpPr/>
              <p:nvPr/>
            </p:nvSpPr>
            <p:spPr>
              <a:xfrm>
                <a:off x="5585552" y="1112704"/>
                <a:ext cx="5464366" cy="241269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4" descr="Icon&#10;&#10;Description automatically generated with low confidence">
                <a:extLst>
                  <a:ext uri="{FF2B5EF4-FFF2-40B4-BE49-F238E27FC236}">
                    <a16:creationId xmlns:a16="http://schemas.microsoft.com/office/drawing/2014/main" id="{BC0292C2-1F2B-6263-C3FE-939657D9372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835" t="15454" r="4643" b="15399"/>
              <a:stretch/>
            </p:blipFill>
            <p:spPr>
              <a:xfrm>
                <a:off x="5585553" y="1169330"/>
                <a:ext cx="5464366" cy="2230338"/>
              </a:xfrm>
              <a:prstGeom prst="rect">
                <a:avLst/>
              </a:prstGeom>
            </p:spPr>
          </p:pic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5836B26-F24A-037B-E94A-B021DBDCB80E}"/>
                </a:ext>
              </a:extLst>
            </p:cNvPr>
            <p:cNvSpPr txBox="1"/>
            <p:nvPr/>
          </p:nvSpPr>
          <p:spPr>
            <a:xfrm>
              <a:off x="2169505" y="1518601"/>
              <a:ext cx="3592317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Univers Condensed Light"/>
                  <a:ea typeface="+mn-ea"/>
                  <a:cs typeface="+mn-cs"/>
                </a:rPr>
                <a:t>Internship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A6B40B79-9758-D27C-0D3A-BFF148335061}"/>
              </a:ext>
            </a:extLst>
          </p:cNvPr>
          <p:cNvSpPr txBox="1"/>
          <p:nvPr/>
        </p:nvSpPr>
        <p:spPr>
          <a:xfrm>
            <a:off x="120817" y="108289"/>
            <a:ext cx="648599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Condensed Light"/>
                <a:ea typeface="+mn-ea"/>
                <a:cs typeface="+mn-cs"/>
              </a:rPr>
              <a:t>Youth and Children’s ministry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711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6A8FAD92-AFE8-4FF2-9B98-8CD9D54DC174}"/>
              </a:ext>
            </a:extLst>
          </p:cNvPr>
          <p:cNvSpPr txBox="1"/>
          <p:nvPr/>
        </p:nvSpPr>
        <p:spPr>
          <a:xfrm>
            <a:off x="0" y="1351975"/>
            <a:ext cx="12192000" cy="535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prstClr val="black"/>
                </a:solidFill>
              </a:rPr>
              <a:t>There are 130 seats in the church.</a:t>
            </a: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prstClr val="black"/>
                </a:solidFill>
                <a:latin typeface="Calibri" panose="020F0502020204030204"/>
              </a:rPr>
              <a:t>80-90 regularly attend Sunday services. </a:t>
            </a:r>
          </a:p>
          <a:p>
            <a:pPr algn="ctr" defTabSz="742950"/>
            <a:r>
              <a:rPr lang="en-US" sz="4800" dirty="0">
                <a:solidFill>
                  <a:prstClr val="black"/>
                </a:solidFill>
                <a:latin typeface="Calibri" panose="020F0502020204030204"/>
              </a:rPr>
              <a:t>(There were 112 on the 4</a:t>
            </a:r>
            <a:r>
              <a:rPr lang="en-US" sz="4800" baseline="30000" dirty="0">
                <a:solidFill>
                  <a:prstClr val="black"/>
                </a:solidFill>
                <a:latin typeface="Calibri" panose="020F0502020204030204"/>
              </a:rPr>
              <a:t>th</a:t>
            </a:r>
            <a:r>
              <a:rPr lang="en-US" sz="4800" dirty="0">
                <a:solidFill>
                  <a:prstClr val="black"/>
                </a:solidFill>
                <a:latin typeface="Calibri" panose="020F0502020204030204"/>
              </a:rPr>
              <a:t> September.)</a:t>
            </a:r>
          </a:p>
          <a:p>
            <a:pPr defTabSz="74295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prstClr val="black"/>
                </a:solidFill>
                <a:latin typeface="Calibri" panose="020F0502020204030204"/>
              </a:rPr>
              <a:t>25% of the people in our church joined over the past year.</a:t>
            </a:r>
          </a:p>
          <a:p>
            <a:pPr defTabSz="74295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prstClr val="black"/>
                </a:solidFill>
                <a:latin typeface="Calibri" panose="020F0502020204030204"/>
              </a:rPr>
              <a:t>We need to create capacity for growth.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836B26-F24A-037B-E94A-B021DBDCB80E}"/>
              </a:ext>
            </a:extLst>
          </p:cNvPr>
          <p:cNvSpPr txBox="1"/>
          <p:nvPr/>
        </p:nvSpPr>
        <p:spPr>
          <a:xfrm>
            <a:off x="266189" y="175474"/>
            <a:ext cx="112433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Condensed Light"/>
                <a:ea typeface="+mn-ea"/>
                <a:cs typeface="+mn-cs"/>
              </a:rPr>
              <a:t>Church growth - What next?</a:t>
            </a:r>
          </a:p>
        </p:txBody>
      </p:sp>
    </p:spTree>
    <p:extLst>
      <p:ext uri="{BB962C8B-B14F-4D97-AF65-F5344CB8AC3E}">
        <p14:creationId xmlns:p14="http://schemas.microsoft.com/office/powerpoint/2010/main" val="398792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6A8FAD92-AFE8-4FF2-9B98-8CD9D54DC174}"/>
              </a:ext>
            </a:extLst>
          </p:cNvPr>
          <p:cNvSpPr txBox="1"/>
          <p:nvPr/>
        </p:nvSpPr>
        <p:spPr>
          <a:xfrm>
            <a:off x="268353" y="1540818"/>
            <a:ext cx="11976652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prstClr val="black"/>
                </a:solidFill>
                <a:latin typeface="Calibri" panose="020F0502020204030204"/>
              </a:rPr>
              <a:t>Leaders meeting with Alex Harris (3</a:t>
            </a:r>
            <a:r>
              <a:rPr lang="en-US" sz="4800" baseline="30000" dirty="0">
                <a:solidFill>
                  <a:prstClr val="black"/>
                </a:solidFill>
                <a:latin typeface="Calibri" panose="020F0502020204030204"/>
              </a:rPr>
              <a:t>rd</a:t>
            </a:r>
            <a:r>
              <a:rPr lang="en-US" sz="4800" dirty="0">
                <a:solidFill>
                  <a:prstClr val="black"/>
                </a:solidFill>
                <a:latin typeface="Calibri" panose="020F0502020204030204"/>
              </a:rPr>
              <a:t> October). YBA church planting/growth.</a:t>
            </a: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prstClr val="black"/>
                </a:solidFill>
                <a:latin typeface="Calibri" panose="020F0502020204030204"/>
              </a:rPr>
              <a:t>Leadership away day on Saturday 15</a:t>
            </a:r>
            <a:r>
              <a:rPr lang="en-US" sz="4800" baseline="30000" dirty="0">
                <a:solidFill>
                  <a:prstClr val="black"/>
                </a:solidFill>
                <a:latin typeface="Calibri" panose="020F0502020204030204"/>
              </a:rPr>
              <a:t>th</a:t>
            </a:r>
            <a:r>
              <a:rPr lang="en-US" sz="4800" dirty="0">
                <a:solidFill>
                  <a:prstClr val="black"/>
                </a:solidFill>
                <a:latin typeface="Calibri" panose="020F0502020204030204"/>
              </a:rPr>
              <a:t> October to discern what God is saying.</a:t>
            </a: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prstClr val="black"/>
                </a:solidFill>
                <a:latin typeface="Calibri" panose="020F0502020204030204"/>
              </a:rPr>
              <a:t>Church Members Meeting in November to discern next steps for church growth.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836B26-F24A-037B-E94A-B021DBDCB80E}"/>
              </a:ext>
            </a:extLst>
          </p:cNvPr>
          <p:cNvSpPr txBox="1"/>
          <p:nvPr/>
        </p:nvSpPr>
        <p:spPr>
          <a:xfrm>
            <a:off x="266189" y="175474"/>
            <a:ext cx="112433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Condensed Light"/>
                <a:ea typeface="+mn-ea"/>
                <a:cs typeface="+mn-cs"/>
              </a:rPr>
              <a:t>Church growth - What next?</a:t>
            </a:r>
          </a:p>
        </p:txBody>
      </p:sp>
    </p:spTree>
    <p:extLst>
      <p:ext uri="{BB962C8B-B14F-4D97-AF65-F5344CB8AC3E}">
        <p14:creationId xmlns:p14="http://schemas.microsoft.com/office/powerpoint/2010/main" val="201040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1047</TotalTime>
  <Words>204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Univers Condensed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Ward</dc:creator>
  <cp:lastModifiedBy>Andrew Thompsett</cp:lastModifiedBy>
  <cp:revision>91</cp:revision>
  <cp:lastPrinted>2022-06-28T08:05:39Z</cp:lastPrinted>
  <dcterms:created xsi:type="dcterms:W3CDTF">2021-10-26T10:55:40Z</dcterms:created>
  <dcterms:modified xsi:type="dcterms:W3CDTF">2022-11-01T10:50:26Z</dcterms:modified>
</cp:coreProperties>
</file>