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336" r:id="rId3"/>
    <p:sldId id="337" r:id="rId4"/>
    <p:sldId id="338" r:id="rId5"/>
    <p:sldId id="339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30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018" userDrawn="1">
          <p15:clr>
            <a:srgbClr val="A4A3A4"/>
          </p15:clr>
        </p15:guide>
        <p15:guide id="5" orient="horz" pos="3886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orient="horz" pos="3072" userDrawn="1">
          <p15:clr>
            <a:srgbClr val="A4A3A4"/>
          </p15:clr>
        </p15:guide>
        <p15:guide id="8" orient="horz" pos="407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719" userDrawn="1">
          <p15:clr>
            <a:srgbClr val="A4A3A4"/>
          </p15:clr>
        </p15:guide>
        <p15:guide id="11" pos="5365" userDrawn="1">
          <p15:clr>
            <a:srgbClr val="A4A3A4"/>
          </p15:clr>
        </p15:guide>
        <p15:guide id="12" pos="503" userDrawn="1">
          <p15:clr>
            <a:srgbClr val="A4A3A4"/>
          </p15:clr>
        </p15:guide>
        <p15:guide id="13" pos="3744" userDrawn="1">
          <p15:clr>
            <a:srgbClr val="A4A3A4"/>
          </p15:clr>
        </p15:guide>
        <p15:guide id="14" pos="5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1176" y="67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2880"/>
        <p:guide pos="719"/>
        <p:guide pos="5365"/>
        <p:guide pos="503"/>
        <p:guide pos="3744"/>
        <p:guide pos="5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958" y="0"/>
            <a:ext cx="32000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915" y="1600200"/>
            <a:ext cx="4460052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916" y="4898573"/>
            <a:ext cx="4460052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01" cap="none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244526" y="4782971"/>
            <a:ext cx="4242112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43958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4420" y="646113"/>
            <a:ext cx="1371958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646113"/>
            <a:ext cx="5716489" cy="5522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7030090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4882" y="0"/>
            <a:ext cx="79911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44882" y="10886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5" y="2237097"/>
            <a:ext cx="6173809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4876801"/>
            <a:ext cx="6173809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101" cap="none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244526" y="4782971"/>
            <a:ext cx="6014223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417" y="1984248"/>
            <a:ext cx="3601388" cy="4187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89" y="1984248"/>
            <a:ext cx="3601389" cy="4187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601388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601388" cy="34258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90" y="1828800"/>
            <a:ext cx="3601388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90" y="2743201"/>
            <a:ext cx="3601388" cy="34258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685801"/>
            <a:ext cx="3086904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001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2" y="685800"/>
            <a:ext cx="3944376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5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244526" y="2743200"/>
            <a:ext cx="2927319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1" y="1"/>
            <a:ext cx="4630354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685800"/>
            <a:ext cx="3086904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001" b="0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44526" y="2743200"/>
            <a:ext cx="2927319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7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81201"/>
            <a:ext cx="7374270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11/7/2022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6068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79911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3483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5491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5304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Renew Estimates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Premises Cost: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sz="2800" dirty="0"/>
              <a:t>£130,000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751938-959C-42A3-95F2-69720CD29774}"/>
              </a:ext>
            </a:extLst>
          </p:cNvPr>
          <p:cNvSpPr txBox="1">
            <a:spLocks/>
          </p:cNvSpPr>
          <p:nvPr/>
        </p:nvSpPr>
        <p:spPr>
          <a:xfrm>
            <a:off x="1142106" y="2670719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Monthly rent: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22C4510-D312-4579-AE44-38BAE70216F9}"/>
              </a:ext>
            </a:extLst>
          </p:cNvPr>
          <p:cNvSpPr txBox="1">
            <a:spLocks/>
          </p:cNvSpPr>
          <p:nvPr/>
        </p:nvSpPr>
        <p:spPr>
          <a:xfrm>
            <a:off x="4914990" y="2670719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8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C36F6D-DE58-9305-F12A-DD83AA6D46D6}"/>
              </a:ext>
            </a:extLst>
          </p:cNvPr>
          <p:cNvSpPr txBox="1">
            <a:spLocks/>
          </p:cNvSpPr>
          <p:nvPr/>
        </p:nvSpPr>
        <p:spPr>
          <a:xfrm>
            <a:off x="4914990" y="2667000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£625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A49D6A-73FD-7BBE-18D6-38E91E7922D5}"/>
              </a:ext>
            </a:extLst>
          </p:cNvPr>
          <p:cNvSpPr txBox="1">
            <a:spLocks/>
          </p:cNvSpPr>
          <p:nvPr/>
        </p:nvSpPr>
        <p:spPr>
          <a:xfrm>
            <a:off x="1142106" y="3512638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Annual rent: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68DDA93-C568-A8F7-01B8-4E13ABBAA0AC}"/>
              </a:ext>
            </a:extLst>
          </p:cNvPr>
          <p:cNvSpPr txBox="1">
            <a:spLocks/>
          </p:cNvSpPr>
          <p:nvPr/>
        </p:nvSpPr>
        <p:spPr>
          <a:xfrm>
            <a:off x="4914990" y="3508919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£7500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460407-2473-2306-BE08-2C0542A2C7D5}"/>
              </a:ext>
            </a:extLst>
          </p:cNvPr>
          <p:cNvSpPr txBox="1">
            <a:spLocks/>
          </p:cNvSpPr>
          <p:nvPr/>
        </p:nvSpPr>
        <p:spPr>
          <a:xfrm>
            <a:off x="1142106" y="4437112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Flat rent: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6B1D0A9-25AD-314A-474B-42D0511F68EE}"/>
              </a:ext>
            </a:extLst>
          </p:cNvPr>
          <p:cNvSpPr txBox="1">
            <a:spLocks/>
          </p:cNvSpPr>
          <p:nvPr/>
        </p:nvSpPr>
        <p:spPr>
          <a:xfrm>
            <a:off x="3275856" y="4433393"/>
            <a:ext cx="524052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£450-500pcm =£5400-6000pa</a:t>
            </a:r>
          </a:p>
        </p:txBody>
      </p:sp>
    </p:spTree>
    <p:extLst>
      <p:ext uri="{BB962C8B-B14F-4D97-AF65-F5344CB8AC3E}">
        <p14:creationId xmlns:p14="http://schemas.microsoft.com/office/powerpoint/2010/main" val="4173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Renew Estimates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Baptist Building Loan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751938-959C-42A3-95F2-69720CD29774}"/>
              </a:ext>
            </a:extLst>
          </p:cNvPr>
          <p:cNvSpPr txBox="1">
            <a:spLocks/>
          </p:cNvSpPr>
          <p:nvPr/>
        </p:nvSpPr>
        <p:spPr>
          <a:xfrm>
            <a:off x="1142106" y="2670719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Current interest rate: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22C4510-D312-4579-AE44-38BAE70216F9}"/>
              </a:ext>
            </a:extLst>
          </p:cNvPr>
          <p:cNvSpPr txBox="1">
            <a:spLocks/>
          </p:cNvSpPr>
          <p:nvPr/>
        </p:nvSpPr>
        <p:spPr>
          <a:xfrm>
            <a:off x="4914990" y="2670719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8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C36F6D-DE58-9305-F12A-DD83AA6D46D6}"/>
              </a:ext>
            </a:extLst>
          </p:cNvPr>
          <p:cNvSpPr txBox="1">
            <a:spLocks/>
          </p:cNvSpPr>
          <p:nvPr/>
        </p:nvSpPr>
        <p:spPr>
          <a:xfrm>
            <a:off x="4914990" y="2667000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3.39%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A49D6A-73FD-7BBE-18D6-38E91E7922D5}"/>
              </a:ext>
            </a:extLst>
          </p:cNvPr>
          <p:cNvSpPr txBox="1">
            <a:spLocks/>
          </p:cNvSpPr>
          <p:nvPr/>
        </p:nvSpPr>
        <p:spPr>
          <a:xfrm>
            <a:off x="1142106" y="3512638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120 monthly payments: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68DDA93-C568-A8F7-01B8-4E13ABBAA0AC}"/>
              </a:ext>
            </a:extLst>
          </p:cNvPr>
          <p:cNvSpPr txBox="1">
            <a:spLocks/>
          </p:cNvSpPr>
          <p:nvPr/>
        </p:nvSpPr>
        <p:spPr>
          <a:xfrm>
            <a:off x="4914990" y="3508919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£1274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460407-2473-2306-BE08-2C0542A2C7D5}"/>
              </a:ext>
            </a:extLst>
          </p:cNvPr>
          <p:cNvSpPr txBox="1">
            <a:spLocks/>
          </p:cNvSpPr>
          <p:nvPr/>
        </p:nvSpPr>
        <p:spPr>
          <a:xfrm>
            <a:off x="1142106" y="4437112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Total Cost: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560B06-5858-C9D2-0524-5AD1E20F81B7}"/>
              </a:ext>
            </a:extLst>
          </p:cNvPr>
          <p:cNvSpPr txBox="1">
            <a:spLocks/>
          </p:cNvSpPr>
          <p:nvPr/>
        </p:nvSpPr>
        <p:spPr>
          <a:xfrm>
            <a:off x="4914990" y="4433393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£152880</a:t>
            </a:r>
          </a:p>
        </p:txBody>
      </p:sp>
    </p:spTree>
    <p:extLst>
      <p:ext uri="{BB962C8B-B14F-4D97-AF65-F5344CB8AC3E}">
        <p14:creationId xmlns:p14="http://schemas.microsoft.com/office/powerpoint/2010/main" val="14943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Renew Estimates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828800"/>
            <a:ext cx="5806158" cy="838200"/>
          </a:xfrm>
        </p:spPr>
        <p:txBody>
          <a:bodyPr/>
          <a:lstStyle/>
          <a:p>
            <a:r>
              <a:rPr lang="en-US" sz="2800" dirty="0"/>
              <a:t>Cost minus rent savings with BBL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751938-959C-42A3-95F2-69720CD29774}"/>
              </a:ext>
            </a:extLst>
          </p:cNvPr>
          <p:cNvSpPr txBox="1">
            <a:spLocks/>
          </p:cNvSpPr>
          <p:nvPr/>
        </p:nvSpPr>
        <p:spPr>
          <a:xfrm>
            <a:off x="1142106" y="2670719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Shop rent 120 x £625: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22C4510-D312-4579-AE44-38BAE70216F9}"/>
              </a:ext>
            </a:extLst>
          </p:cNvPr>
          <p:cNvSpPr txBox="1">
            <a:spLocks/>
          </p:cNvSpPr>
          <p:nvPr/>
        </p:nvSpPr>
        <p:spPr>
          <a:xfrm>
            <a:off x="4914990" y="2670719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8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C36F6D-DE58-9305-F12A-DD83AA6D46D6}"/>
              </a:ext>
            </a:extLst>
          </p:cNvPr>
          <p:cNvSpPr txBox="1">
            <a:spLocks/>
          </p:cNvSpPr>
          <p:nvPr/>
        </p:nvSpPr>
        <p:spPr>
          <a:xfrm>
            <a:off x="4914990" y="2667000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£75000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A49D6A-73FD-7BBE-18D6-38E91E7922D5}"/>
              </a:ext>
            </a:extLst>
          </p:cNvPr>
          <p:cNvSpPr txBox="1">
            <a:spLocks/>
          </p:cNvSpPr>
          <p:nvPr/>
        </p:nvSpPr>
        <p:spPr>
          <a:xfrm>
            <a:off x="1142106" y="3512638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Flat rent 120 x £475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68DDA93-C568-A8F7-01B8-4E13ABBAA0AC}"/>
              </a:ext>
            </a:extLst>
          </p:cNvPr>
          <p:cNvSpPr txBox="1">
            <a:spLocks/>
          </p:cNvSpPr>
          <p:nvPr/>
        </p:nvSpPr>
        <p:spPr>
          <a:xfrm>
            <a:off x="4914990" y="3508919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£57000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460407-2473-2306-BE08-2C0542A2C7D5}"/>
              </a:ext>
            </a:extLst>
          </p:cNvPr>
          <p:cNvSpPr txBox="1">
            <a:spLocks/>
          </p:cNvSpPr>
          <p:nvPr/>
        </p:nvSpPr>
        <p:spPr>
          <a:xfrm>
            <a:off x="1142106" y="4368823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Total Rent: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560B06-5858-C9D2-0524-5AD1E20F81B7}"/>
              </a:ext>
            </a:extLst>
          </p:cNvPr>
          <p:cNvSpPr txBox="1">
            <a:spLocks/>
          </p:cNvSpPr>
          <p:nvPr/>
        </p:nvSpPr>
        <p:spPr>
          <a:xfrm>
            <a:off x="4914990" y="4365104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£132000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B532E3-0C4D-AA75-9E7D-3C4D6982EAE1}"/>
              </a:ext>
            </a:extLst>
          </p:cNvPr>
          <p:cNvSpPr txBox="1">
            <a:spLocks/>
          </p:cNvSpPr>
          <p:nvPr/>
        </p:nvSpPr>
        <p:spPr>
          <a:xfrm>
            <a:off x="1142106" y="5271593"/>
            <a:ext cx="494206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Total Cost £152880-£132000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2DC7BBC-37DE-B957-C0DF-5C9E038C4A68}"/>
              </a:ext>
            </a:extLst>
          </p:cNvPr>
          <p:cNvSpPr txBox="1">
            <a:spLocks/>
          </p:cNvSpPr>
          <p:nvPr/>
        </p:nvSpPr>
        <p:spPr>
          <a:xfrm>
            <a:off x="4914990" y="5267874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£20800</a:t>
            </a:r>
          </a:p>
        </p:txBody>
      </p:sp>
    </p:spTree>
    <p:extLst>
      <p:ext uri="{BB962C8B-B14F-4D97-AF65-F5344CB8AC3E}">
        <p14:creationId xmlns:p14="http://schemas.microsoft.com/office/powerpoint/2010/main" val="26336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Renew Estimates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Methodist Chapel Aid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751938-959C-42A3-95F2-69720CD29774}"/>
              </a:ext>
            </a:extLst>
          </p:cNvPr>
          <p:cNvSpPr txBox="1">
            <a:spLocks/>
          </p:cNvSpPr>
          <p:nvPr/>
        </p:nvSpPr>
        <p:spPr>
          <a:xfrm>
            <a:off x="1142106" y="2670719"/>
            <a:ext cx="41499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Current interest rate: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22C4510-D312-4579-AE44-38BAE70216F9}"/>
              </a:ext>
            </a:extLst>
          </p:cNvPr>
          <p:cNvSpPr txBox="1">
            <a:spLocks/>
          </p:cNvSpPr>
          <p:nvPr/>
        </p:nvSpPr>
        <p:spPr>
          <a:xfrm>
            <a:off x="4914990" y="2670719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8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C36F6D-DE58-9305-F12A-DD83AA6D46D6}"/>
              </a:ext>
            </a:extLst>
          </p:cNvPr>
          <p:cNvSpPr txBox="1">
            <a:spLocks/>
          </p:cNvSpPr>
          <p:nvPr/>
        </p:nvSpPr>
        <p:spPr>
          <a:xfrm>
            <a:off x="4914990" y="2667000"/>
            <a:ext cx="36013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2.92%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A49D6A-73FD-7BBE-18D6-38E91E7922D5}"/>
              </a:ext>
            </a:extLst>
          </p:cNvPr>
          <p:cNvSpPr txBox="1">
            <a:spLocks/>
          </p:cNvSpPr>
          <p:nvPr/>
        </p:nvSpPr>
        <p:spPr>
          <a:xfrm>
            <a:off x="1142106" y="3512638"/>
            <a:ext cx="737427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Will only lend up to half the property value </a:t>
            </a:r>
            <a:r>
              <a:rPr lang="en-US" sz="2800" dirty="0" err="1"/>
              <a:t>ie</a:t>
            </a:r>
            <a:r>
              <a:rPr lang="en-US" sz="2800" dirty="0"/>
              <a:t> £65000 so would need to look at other sources of funding.</a:t>
            </a:r>
          </a:p>
        </p:txBody>
      </p:sp>
    </p:spTree>
    <p:extLst>
      <p:ext uri="{BB962C8B-B14F-4D97-AF65-F5344CB8AC3E}">
        <p14:creationId xmlns:p14="http://schemas.microsoft.com/office/powerpoint/2010/main" val="1958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0</TotalTime>
  <Words>118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Cambria</vt:lpstr>
      <vt:lpstr>Currency Symbols 16x9</vt:lpstr>
      <vt:lpstr>Renew Estimates</vt:lpstr>
      <vt:lpstr>Renew Estimates</vt:lpstr>
      <vt:lpstr>Renew Estimates</vt:lpstr>
      <vt:lpstr>Renew Estimates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2017-07-09T20:15:16Z</dcterms:created>
  <dcterms:modified xsi:type="dcterms:W3CDTF">2022-11-07T19:12:32Z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