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48" r:id="rId2"/>
    <p:sldId id="344" r:id="rId3"/>
    <p:sldId id="345" r:id="rId4"/>
    <p:sldId id="346" r:id="rId5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FAAD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>
      <p:cViewPr varScale="1">
        <p:scale>
          <a:sx n="83" d="100"/>
          <a:sy n="83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93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6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66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54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65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408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10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26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0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50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523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83086-B7E6-4341-A188-F648D0D1BC73}" type="datetimeFigureOut">
              <a:rPr lang="en-GB" smtClean="0"/>
              <a:t>01/11/2022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C8E8E-0059-4051-A43F-2DA35F8FFB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6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 descr="Logo&#10;&#10;Description automatically generated with low confidence">
            <a:extLst>
              <a:ext uri="{FF2B5EF4-FFF2-40B4-BE49-F238E27FC236}">
                <a16:creationId xmlns:a16="http://schemas.microsoft.com/office/drawing/2014/main" id="{F4DE3492-1653-4B95-ADD7-CA8BBC08C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554" y="1798983"/>
            <a:ext cx="6516891" cy="2362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590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tore&#10;&#10;Description automatically generated">
            <a:extLst>
              <a:ext uri="{FF2B5EF4-FFF2-40B4-BE49-F238E27FC236}">
                <a16:creationId xmlns:a16="http://schemas.microsoft.com/office/drawing/2014/main" id="{2B6F661C-613C-6A7D-96F0-217015C8D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05" t="21163" r="3820"/>
          <a:stretch/>
        </p:blipFill>
        <p:spPr>
          <a:xfrm>
            <a:off x="8074118" y="1451364"/>
            <a:ext cx="4117882" cy="540663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A8FAD92-AFE8-4FF2-9B98-8CD9D54DC174}"/>
              </a:ext>
            </a:extLst>
          </p:cNvPr>
          <p:cNvSpPr txBox="1"/>
          <p:nvPr/>
        </p:nvSpPr>
        <p:spPr>
          <a:xfrm>
            <a:off x="188842" y="1451365"/>
            <a:ext cx="7701712" cy="56015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prstClr val="black"/>
                </a:solidFill>
              </a:rPr>
              <a:t>A powerful and strategic presence for making disciples - we want to make more use of it!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endParaRPr lang="en-US" sz="1600" dirty="0">
              <a:solidFill>
                <a:prstClr val="black"/>
              </a:solidFill>
            </a:endParaRP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</a:rPr>
              <a:t>The lease will be up next year.</a:t>
            </a:r>
          </a:p>
          <a:p>
            <a:pPr defTabSz="742950"/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</a:rPr>
              <a:t>We pay £600pcm rent for the space we use to Mark Jarvis.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836B26-F24A-037B-E94A-B021DBDCB80E}"/>
              </a:ext>
            </a:extLst>
          </p:cNvPr>
          <p:cNvSpPr txBox="1"/>
          <p:nvPr/>
        </p:nvSpPr>
        <p:spPr>
          <a:xfrm>
            <a:off x="266189" y="175474"/>
            <a:ext cx="112433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Renew 127 - What next?</a:t>
            </a:r>
          </a:p>
        </p:txBody>
      </p:sp>
    </p:spTree>
    <p:extLst>
      <p:ext uri="{BB962C8B-B14F-4D97-AF65-F5344CB8AC3E}">
        <p14:creationId xmlns:p14="http://schemas.microsoft.com/office/powerpoint/2010/main" val="2579955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tore&#10;&#10;Description automatically generated">
            <a:extLst>
              <a:ext uri="{FF2B5EF4-FFF2-40B4-BE49-F238E27FC236}">
                <a16:creationId xmlns:a16="http://schemas.microsoft.com/office/drawing/2014/main" id="{2B6F661C-613C-6A7D-96F0-217015C8D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156" t="21163" r="3820"/>
          <a:stretch/>
        </p:blipFill>
        <p:spPr>
          <a:xfrm>
            <a:off x="8165686" y="1451364"/>
            <a:ext cx="4026314" cy="540663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A8FAD92-AFE8-4FF2-9B98-8CD9D54DC174}"/>
              </a:ext>
            </a:extLst>
          </p:cNvPr>
          <p:cNvSpPr txBox="1"/>
          <p:nvPr/>
        </p:nvSpPr>
        <p:spPr>
          <a:xfrm>
            <a:off x="35476" y="1640205"/>
            <a:ext cx="8130210" cy="49859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 defTabSz="7429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prstClr val="black"/>
                </a:solidFill>
              </a:rPr>
              <a:t>Owning the property would be a financial investment.</a:t>
            </a:r>
          </a:p>
          <a:p>
            <a:pPr marL="571500" indent="-571500" defTabSz="7429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571500" indent="-571500" defTabSz="7429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</a:rPr>
              <a:t>We could receive £450 - £500 rental from the flats.</a:t>
            </a:r>
          </a:p>
          <a:p>
            <a:pPr defTabSz="742950"/>
            <a:endParaRPr lang="en-US" dirty="0">
              <a:solidFill>
                <a:prstClr val="black"/>
              </a:solidFill>
              <a:latin typeface="Calibri" panose="020F0502020204030204"/>
            </a:endParaRPr>
          </a:p>
          <a:p>
            <a:pPr marL="571500" indent="-571500" defTabSz="742950"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prstClr val="black"/>
                </a:solidFill>
                <a:latin typeface="Calibri" panose="020F0502020204030204"/>
              </a:rPr>
              <a:t>There are </a:t>
            </a:r>
            <a:r>
              <a:rPr lang="en-US" sz="4400" dirty="0">
                <a:solidFill>
                  <a:prstClr val="black"/>
                </a:solidFill>
              </a:rPr>
              <a:t>mortgage options and </a:t>
            </a:r>
            <a:r>
              <a:rPr lang="en-US" sz="4400" dirty="0">
                <a:solidFill>
                  <a:prstClr val="black"/>
                </a:solidFill>
                <a:latin typeface="Calibri" panose="020F0502020204030204"/>
              </a:rPr>
              <a:t>possibly grants available.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836B26-F24A-037B-E94A-B021DBDCB80E}"/>
              </a:ext>
            </a:extLst>
          </p:cNvPr>
          <p:cNvSpPr txBox="1"/>
          <p:nvPr/>
        </p:nvSpPr>
        <p:spPr>
          <a:xfrm>
            <a:off x="266189" y="175474"/>
            <a:ext cx="112433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Purchasing 127 </a:t>
            </a:r>
            <a:r>
              <a:rPr kumimoji="0" lang="en-US" sz="8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Askern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 Road</a:t>
            </a:r>
          </a:p>
        </p:txBody>
      </p:sp>
    </p:spTree>
    <p:extLst>
      <p:ext uri="{BB962C8B-B14F-4D97-AF65-F5344CB8AC3E}">
        <p14:creationId xmlns:p14="http://schemas.microsoft.com/office/powerpoint/2010/main" val="21857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store&#10;&#10;Description automatically generated">
            <a:extLst>
              <a:ext uri="{FF2B5EF4-FFF2-40B4-BE49-F238E27FC236}">
                <a16:creationId xmlns:a16="http://schemas.microsoft.com/office/drawing/2014/main" id="{2B6F661C-613C-6A7D-96F0-217015C8D3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05" t="21163" r="3820"/>
          <a:stretch/>
        </p:blipFill>
        <p:spPr>
          <a:xfrm>
            <a:off x="8074118" y="1451364"/>
            <a:ext cx="4117882" cy="540663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A8FAD92-AFE8-4FF2-9B98-8CD9D54DC174}"/>
              </a:ext>
            </a:extLst>
          </p:cNvPr>
          <p:cNvSpPr txBox="1"/>
          <p:nvPr/>
        </p:nvSpPr>
        <p:spPr>
          <a:xfrm>
            <a:off x="3542" y="1640205"/>
            <a:ext cx="8130210" cy="538609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Arial" panose="020B0604020202020204" pitchFamily="34" charset="0"/>
              </a:rPr>
              <a:t>CLT</a:t>
            </a:r>
            <a:r>
              <a:rPr lang="en-US" sz="4400" dirty="0">
                <a:effectLst/>
                <a:latin typeface="Arial" panose="020B0604020202020204" pitchFamily="34" charset="0"/>
              </a:rPr>
              <a:t> are looking for an agreement in principle from CMM to pursue the purchase.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>
              <a:effectLst/>
              <a:latin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effectLst/>
                <a:latin typeface="Arial" panose="020B0604020202020204" pitchFamily="34" charset="0"/>
              </a:rPr>
              <a:t>If we reach the point where we need to get an agreement to purchase, that can be done through a SCMM. </a:t>
            </a:r>
          </a:p>
          <a:p>
            <a:pPr marL="685800" indent="-685800" defTabSz="7429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836B26-F24A-037B-E94A-B021DBDCB80E}"/>
              </a:ext>
            </a:extLst>
          </p:cNvPr>
          <p:cNvSpPr txBox="1"/>
          <p:nvPr/>
        </p:nvSpPr>
        <p:spPr>
          <a:xfrm>
            <a:off x="266189" y="175474"/>
            <a:ext cx="112433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Purchasing 127 </a:t>
            </a:r>
            <a:r>
              <a:rPr kumimoji="0" lang="en-US" sz="8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Askern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Univers Condensed Light"/>
                <a:ea typeface="+mn-ea"/>
                <a:cs typeface="+mn-cs"/>
              </a:rPr>
              <a:t> Road</a:t>
            </a:r>
          </a:p>
        </p:txBody>
      </p:sp>
    </p:spTree>
    <p:extLst>
      <p:ext uri="{BB962C8B-B14F-4D97-AF65-F5344CB8AC3E}">
        <p14:creationId xmlns:p14="http://schemas.microsoft.com/office/powerpoint/2010/main" val="697996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1046</TotalTime>
  <Words>123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Univers Condensed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Ward</dc:creator>
  <cp:lastModifiedBy>Andrew Thompsett</cp:lastModifiedBy>
  <cp:revision>91</cp:revision>
  <cp:lastPrinted>2022-06-28T08:05:39Z</cp:lastPrinted>
  <dcterms:created xsi:type="dcterms:W3CDTF">2021-10-26T10:55:40Z</dcterms:created>
  <dcterms:modified xsi:type="dcterms:W3CDTF">2022-11-01T10:51:46Z</dcterms:modified>
</cp:coreProperties>
</file>